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dd4760840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dd4760840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5dd4760840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5dd4760840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5dd4760840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5dd4760840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Supermarket </a:t>
            </a:r>
            <a:endParaRPr/>
          </a:p>
          <a:p>
            <a:pPr indent="0" lvl="0" marL="0" rtl="0" algn="ctr">
              <a:spcBef>
                <a:spcPts val="0"/>
              </a:spcBef>
              <a:spcAft>
                <a:spcPts val="0"/>
              </a:spcAft>
              <a:buNone/>
            </a:pPr>
            <a:r>
              <a:rPr lang="fr"/>
              <a:t>Sales</a:t>
            </a:r>
            <a:endParaRPr/>
          </a:p>
        </p:txBody>
      </p:sp>
      <p:sp>
        <p:nvSpPr>
          <p:cNvPr id="55" name="Google Shape;55;p13"/>
          <p:cNvSpPr txBox="1"/>
          <p:nvPr>
            <p:ph idx="1" type="subTitle"/>
          </p:nvPr>
        </p:nvSpPr>
        <p:spPr>
          <a:xfrm>
            <a:off x="250350" y="3789200"/>
            <a:ext cx="85206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fr" sz="2400"/>
              <a:t>by Benoist Légal</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22"/>
          <p:cNvSpPr txBox="1"/>
          <p:nvPr/>
        </p:nvSpPr>
        <p:spPr>
          <a:xfrm>
            <a:off x="3183175" y="100025"/>
            <a:ext cx="2619900" cy="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3000"/>
              <a:t>THANK YOU</a:t>
            </a:r>
            <a:endParaRPr b="1" sz="3000"/>
          </a:p>
        </p:txBody>
      </p:sp>
      <p:pic>
        <p:nvPicPr>
          <p:cNvPr id="132" name="Google Shape;132;p22"/>
          <p:cNvPicPr preferRelativeResize="0"/>
          <p:nvPr/>
        </p:nvPicPr>
        <p:blipFill>
          <a:blip r:embed="rId3">
            <a:alphaModFix/>
          </a:blip>
          <a:stretch>
            <a:fillRect/>
          </a:stretch>
        </p:blipFill>
        <p:spPr>
          <a:xfrm>
            <a:off x="1878650" y="968225"/>
            <a:ext cx="5149925" cy="3862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 name="Shape 59"/>
        <p:cNvGrpSpPr/>
        <p:nvPr/>
      </p:nvGrpSpPr>
      <p:grpSpPr>
        <a:xfrm>
          <a:off x="0" y="0"/>
          <a:ext cx="0" cy="0"/>
          <a:chOff x="0" y="0"/>
          <a:chExt cx="0" cy="0"/>
        </a:xfrm>
      </p:grpSpPr>
      <p:sp>
        <p:nvSpPr>
          <p:cNvPr id="60" name="Google Shape;60;p14"/>
          <p:cNvSpPr txBox="1"/>
          <p:nvPr>
            <p:ph idx="4294967295" type="title"/>
          </p:nvPr>
        </p:nvSpPr>
        <p:spPr>
          <a:xfrm>
            <a:off x="255400" y="37425"/>
            <a:ext cx="72987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fr" sz="3600">
                <a:solidFill>
                  <a:schemeClr val="lt1"/>
                </a:solidFill>
              </a:rPr>
              <a:t>Basic dataset &amp; Cleaning process</a:t>
            </a:r>
            <a:endParaRPr sz="2400">
              <a:solidFill>
                <a:schemeClr val="lt1"/>
              </a:solidFill>
            </a:endParaRPr>
          </a:p>
        </p:txBody>
      </p:sp>
      <p:sp>
        <p:nvSpPr>
          <p:cNvPr id="61" name="Google Shape;61;p14"/>
          <p:cNvSpPr txBox="1"/>
          <p:nvPr>
            <p:ph idx="4294967295" type="title"/>
          </p:nvPr>
        </p:nvSpPr>
        <p:spPr>
          <a:xfrm>
            <a:off x="35900" y="691500"/>
            <a:ext cx="7877400" cy="6260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990"/>
              <a:buNone/>
            </a:pPr>
            <a:r>
              <a:rPr lang="fr" sz="1500" u="sng">
                <a:solidFill>
                  <a:schemeClr val="lt1"/>
                </a:solidFill>
                <a:latin typeface="Lato"/>
                <a:ea typeface="Lato"/>
                <a:cs typeface="Lato"/>
                <a:sym typeface="Lato"/>
              </a:rPr>
              <a:t>17 COLUMNS </a:t>
            </a:r>
            <a:r>
              <a:rPr lang="fr" sz="1500" u="sng">
                <a:solidFill>
                  <a:schemeClr val="lt1"/>
                </a:solidFill>
                <a:latin typeface="Lato"/>
                <a:ea typeface="Lato"/>
                <a:cs typeface="Lato"/>
                <a:sym typeface="Lato"/>
              </a:rPr>
              <a:t>X 1001 ROWS</a:t>
            </a:r>
            <a:endParaRPr sz="1500" u="sng">
              <a:solidFill>
                <a:schemeClr val="lt1"/>
              </a:solidFill>
              <a:latin typeface="Lato"/>
              <a:ea typeface="Lato"/>
              <a:cs typeface="Lato"/>
              <a:sym typeface="Lato"/>
            </a:endParaRPr>
          </a:p>
          <a:p>
            <a:pPr indent="0" lvl="0" marL="0" rtl="0" algn="l">
              <a:lnSpc>
                <a:spcPct val="115000"/>
              </a:lnSpc>
              <a:spcBef>
                <a:spcPts val="1600"/>
              </a:spcBef>
              <a:spcAft>
                <a:spcPts val="0"/>
              </a:spcAft>
              <a:buSzPts val="990"/>
              <a:buNone/>
            </a:pPr>
            <a:r>
              <a:rPr lang="fr" sz="1400">
                <a:solidFill>
                  <a:schemeClr val="lt1"/>
                </a:solidFill>
                <a:latin typeface="Lato"/>
                <a:ea typeface="Lato"/>
                <a:cs typeface="Lato"/>
                <a:sym typeface="Lato"/>
              </a:rPr>
              <a:t>Invoice ID / Branch / City / Customer type / Gender</a:t>
            </a:r>
            <a:endParaRPr sz="1400">
              <a:solidFill>
                <a:schemeClr val="lt1"/>
              </a:solidFill>
              <a:latin typeface="Lato"/>
              <a:ea typeface="Lato"/>
              <a:cs typeface="Lato"/>
              <a:sym typeface="Lato"/>
            </a:endParaRPr>
          </a:p>
          <a:p>
            <a:pPr indent="0" lvl="0" marL="0" rtl="0" algn="l">
              <a:lnSpc>
                <a:spcPct val="115000"/>
              </a:lnSpc>
              <a:spcBef>
                <a:spcPts val="0"/>
              </a:spcBef>
              <a:spcAft>
                <a:spcPts val="0"/>
              </a:spcAft>
              <a:buSzPts val="990"/>
              <a:buNone/>
            </a:pPr>
            <a:r>
              <a:rPr lang="fr" sz="1400">
                <a:solidFill>
                  <a:schemeClr val="lt1"/>
                </a:solidFill>
                <a:latin typeface="Lato"/>
                <a:ea typeface="Lato"/>
                <a:cs typeface="Lato"/>
                <a:sym typeface="Lato"/>
              </a:rPr>
              <a:t>Product line / Unit price / Quantity / Tax 5% / Total</a:t>
            </a:r>
            <a:endParaRPr sz="1400">
              <a:solidFill>
                <a:schemeClr val="lt1"/>
              </a:solidFill>
              <a:latin typeface="Lato"/>
              <a:ea typeface="Lato"/>
              <a:cs typeface="Lato"/>
              <a:sym typeface="Lato"/>
            </a:endParaRPr>
          </a:p>
          <a:p>
            <a:pPr indent="0" lvl="0" marL="0" rtl="0" algn="l">
              <a:lnSpc>
                <a:spcPct val="115000"/>
              </a:lnSpc>
              <a:spcBef>
                <a:spcPts val="0"/>
              </a:spcBef>
              <a:spcAft>
                <a:spcPts val="0"/>
              </a:spcAft>
              <a:buSzPts val="990"/>
              <a:buNone/>
            </a:pPr>
            <a:r>
              <a:rPr lang="fr" sz="1400">
                <a:solidFill>
                  <a:schemeClr val="lt1"/>
                </a:solidFill>
                <a:latin typeface="Lato"/>
                <a:ea typeface="Lato"/>
                <a:cs typeface="Lato"/>
                <a:sym typeface="Lato"/>
              </a:rPr>
              <a:t>Date / Time / Payment / Cogs / Gross Margin Percentage / Gross Income / Rating</a:t>
            </a:r>
            <a:endParaRPr sz="1400">
              <a:solidFill>
                <a:schemeClr val="lt1"/>
              </a:solidFill>
              <a:latin typeface="Lato"/>
              <a:ea typeface="Lato"/>
              <a:cs typeface="Lato"/>
              <a:sym typeface="Lato"/>
            </a:endParaRPr>
          </a:p>
          <a:p>
            <a:pPr indent="0" lvl="0" marL="0" rtl="0" algn="l">
              <a:lnSpc>
                <a:spcPct val="115000"/>
              </a:lnSpc>
              <a:spcBef>
                <a:spcPts val="0"/>
              </a:spcBef>
              <a:spcAft>
                <a:spcPts val="0"/>
              </a:spcAft>
              <a:buSzPts val="990"/>
              <a:buNone/>
            </a:pPr>
            <a:r>
              <a:t/>
            </a:r>
            <a:endParaRPr sz="1400">
              <a:solidFill>
                <a:schemeClr val="lt1"/>
              </a:solidFill>
              <a:latin typeface="Lato"/>
              <a:ea typeface="Lato"/>
              <a:cs typeface="Lato"/>
              <a:sym typeface="Lato"/>
            </a:endParaRPr>
          </a:p>
          <a:p>
            <a:pPr indent="0" lvl="0" marL="0" rtl="0" algn="ctr">
              <a:lnSpc>
                <a:spcPct val="115000"/>
              </a:lnSpc>
              <a:spcBef>
                <a:spcPts val="0"/>
              </a:spcBef>
              <a:spcAft>
                <a:spcPts val="0"/>
              </a:spcAft>
              <a:buSzPts val="990"/>
              <a:buNone/>
            </a:pPr>
            <a:r>
              <a:rPr lang="fr" sz="1700" u="sng">
                <a:solidFill>
                  <a:schemeClr val="lt1"/>
                </a:solidFill>
                <a:latin typeface="Lato"/>
                <a:ea typeface="Lato"/>
                <a:cs typeface="Lato"/>
                <a:sym typeface="Lato"/>
              </a:rPr>
              <a:t>Cleaning process :</a:t>
            </a:r>
            <a:endParaRPr sz="1700" u="sng">
              <a:solidFill>
                <a:schemeClr val="lt1"/>
              </a:solidFill>
              <a:latin typeface="Lato"/>
              <a:ea typeface="Lato"/>
              <a:cs typeface="Lato"/>
              <a:sym typeface="Lato"/>
            </a:endParaRPr>
          </a:p>
          <a:p>
            <a:pPr indent="0" lvl="0" marL="0" rtl="0" algn="l">
              <a:lnSpc>
                <a:spcPct val="135714"/>
              </a:lnSpc>
              <a:spcBef>
                <a:spcPts val="1600"/>
              </a:spcBef>
              <a:spcAft>
                <a:spcPts val="0"/>
              </a:spcAft>
              <a:buClr>
                <a:schemeClr val="dk1"/>
              </a:buClr>
              <a:buSzPts val="1100"/>
              <a:buFont typeface="Arial"/>
              <a:buNone/>
            </a:pPr>
            <a:r>
              <a:rPr lang="fr" sz="1400">
                <a:solidFill>
                  <a:schemeClr val="lt1"/>
                </a:solidFill>
                <a:highlight>
                  <a:schemeClr val="dk1"/>
                </a:highlight>
              </a:rPr>
              <a:t>Rename columns using the dictionary</a:t>
            </a:r>
            <a:endParaRPr sz="1400">
              <a:solidFill>
                <a:schemeClr val="lt1"/>
              </a:solidFill>
              <a:highlight>
                <a:schemeClr val="dk1"/>
              </a:highlight>
            </a:endParaRPr>
          </a:p>
          <a:p>
            <a:pPr indent="0" lvl="0" marL="0" rtl="0" algn="l">
              <a:lnSpc>
                <a:spcPct val="135714"/>
              </a:lnSpc>
              <a:spcBef>
                <a:spcPts val="0"/>
              </a:spcBef>
              <a:spcAft>
                <a:spcPts val="0"/>
              </a:spcAft>
              <a:buClr>
                <a:schemeClr val="dk1"/>
              </a:buClr>
              <a:buSzPts val="1100"/>
              <a:buFont typeface="Arial"/>
              <a:buNone/>
            </a:pPr>
            <a:r>
              <a:rPr lang="fr" sz="1400">
                <a:solidFill>
                  <a:schemeClr val="lt1"/>
                </a:solidFill>
                <a:highlight>
                  <a:schemeClr val="dk1"/>
                </a:highlight>
              </a:rPr>
              <a:t>Normalize column titles by converting to lowercase and removing leading/trailing whitespaces</a:t>
            </a:r>
            <a:endParaRPr sz="1400">
              <a:solidFill>
                <a:schemeClr val="lt1"/>
              </a:solidFill>
              <a:highlight>
                <a:schemeClr val="dk1"/>
              </a:highlight>
            </a:endParaRPr>
          </a:p>
          <a:p>
            <a:pPr indent="0" lvl="0" marL="0" rtl="0" algn="l">
              <a:lnSpc>
                <a:spcPct val="135714"/>
              </a:lnSpc>
              <a:spcBef>
                <a:spcPts val="0"/>
              </a:spcBef>
              <a:spcAft>
                <a:spcPts val="0"/>
              </a:spcAft>
              <a:buSzPts val="1100"/>
              <a:buNone/>
            </a:pPr>
            <a:r>
              <a:rPr lang="fr" sz="1400">
                <a:solidFill>
                  <a:schemeClr val="lt1"/>
                </a:solidFill>
                <a:highlight>
                  <a:schemeClr val="dk1"/>
                </a:highlight>
              </a:rPr>
              <a:t>Dictionary to map old column names to new normalized column names</a:t>
            </a:r>
            <a:endParaRPr sz="1400">
              <a:solidFill>
                <a:schemeClr val="lt1"/>
              </a:solidFill>
              <a:highlight>
                <a:schemeClr val="dk1"/>
              </a:highlight>
            </a:endParaRPr>
          </a:p>
          <a:p>
            <a:pPr indent="0" lvl="0" marL="0" rtl="0" algn="l">
              <a:lnSpc>
                <a:spcPct val="135714"/>
              </a:lnSpc>
              <a:spcBef>
                <a:spcPts val="0"/>
              </a:spcBef>
              <a:spcAft>
                <a:spcPts val="0"/>
              </a:spcAft>
              <a:buSzPts val="1100"/>
              <a:buNone/>
            </a:pPr>
            <a:r>
              <a:rPr lang="fr" sz="1400">
                <a:solidFill>
                  <a:schemeClr val="lt1"/>
                </a:solidFill>
                <a:highlight>
                  <a:schemeClr val="dk1"/>
                </a:highlight>
              </a:rPr>
              <a:t>Drop rows with missing values (if needed)</a:t>
            </a:r>
            <a:endParaRPr sz="1400">
              <a:solidFill>
                <a:schemeClr val="lt1"/>
              </a:solidFill>
              <a:highlight>
                <a:schemeClr val="dk1"/>
              </a:highlight>
            </a:endParaRPr>
          </a:p>
          <a:p>
            <a:pPr indent="0" lvl="0" marL="0" rtl="0" algn="l">
              <a:lnSpc>
                <a:spcPct val="135714"/>
              </a:lnSpc>
              <a:spcBef>
                <a:spcPts val="0"/>
              </a:spcBef>
              <a:spcAft>
                <a:spcPts val="0"/>
              </a:spcAft>
              <a:buSzPts val="1100"/>
              <a:buNone/>
            </a:pPr>
            <a:r>
              <a:rPr lang="fr" sz="1400">
                <a:solidFill>
                  <a:schemeClr val="lt1"/>
                </a:solidFill>
                <a:highlight>
                  <a:schemeClr val="dk1"/>
                </a:highlight>
              </a:rPr>
              <a:t>Convert date and time columns to datetime objects with specified formats</a:t>
            </a:r>
            <a:endParaRPr sz="1400">
              <a:solidFill>
                <a:schemeClr val="lt1"/>
              </a:solidFill>
              <a:highlight>
                <a:schemeClr val="dk1"/>
              </a:highlight>
            </a:endParaRPr>
          </a:p>
          <a:p>
            <a:pPr indent="0" lvl="0" marL="0" rtl="0" algn="l">
              <a:lnSpc>
                <a:spcPct val="135714"/>
              </a:lnSpc>
              <a:spcBef>
                <a:spcPts val="0"/>
              </a:spcBef>
              <a:spcAft>
                <a:spcPts val="0"/>
              </a:spcAft>
              <a:buSzPts val="1100"/>
              <a:buNone/>
            </a:pPr>
            <a:r>
              <a:rPr lang="fr" sz="1400">
                <a:solidFill>
                  <a:schemeClr val="lt1"/>
                </a:solidFill>
                <a:highlight>
                  <a:schemeClr val="dk1"/>
                </a:highlight>
              </a:rPr>
              <a:t>Remove duplicates</a:t>
            </a:r>
            <a:endParaRPr sz="1400">
              <a:solidFill>
                <a:schemeClr val="lt1"/>
              </a:solidFill>
              <a:highlight>
                <a:schemeClr val="dk1"/>
              </a:highlight>
            </a:endParaRPr>
          </a:p>
          <a:p>
            <a:pPr indent="0" lvl="0" marL="0" rtl="0" algn="l">
              <a:lnSpc>
                <a:spcPct val="135714"/>
              </a:lnSpc>
              <a:spcBef>
                <a:spcPts val="0"/>
              </a:spcBef>
              <a:spcAft>
                <a:spcPts val="0"/>
              </a:spcAft>
              <a:buSzPts val="1100"/>
              <a:buNone/>
            </a:pPr>
            <a:r>
              <a:rPr lang="fr" sz="1400">
                <a:solidFill>
                  <a:schemeClr val="lt1"/>
                </a:solidFill>
                <a:highlight>
                  <a:schemeClr val="dk1"/>
                </a:highlight>
              </a:rPr>
              <a:t>Save the cleaned DataFrame to a new CSV file (optional)</a:t>
            </a:r>
            <a:endParaRPr sz="1400">
              <a:solidFill>
                <a:schemeClr val="lt1"/>
              </a:solidFill>
              <a:highlight>
                <a:schemeClr val="dk1"/>
              </a:highlight>
            </a:endParaRPr>
          </a:p>
          <a:p>
            <a:pPr indent="0" lvl="0" marL="0" rtl="0" algn="l">
              <a:lnSpc>
                <a:spcPct val="135714"/>
              </a:lnSpc>
              <a:spcBef>
                <a:spcPts val="0"/>
              </a:spcBef>
              <a:spcAft>
                <a:spcPts val="0"/>
              </a:spcAft>
              <a:buSzPts val="1100"/>
              <a:buNone/>
            </a:pPr>
            <a:r>
              <a:t/>
            </a:r>
            <a:endParaRPr sz="14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t/>
            </a:r>
            <a:endParaRPr sz="14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100"/>
              <a:buNone/>
            </a:pPr>
            <a:r>
              <a:t/>
            </a:r>
            <a:endParaRPr sz="14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SzPts val="990"/>
              <a:buNone/>
            </a:pPr>
            <a:r>
              <a:t/>
            </a:r>
            <a:endParaRPr sz="1400" u="sng">
              <a:solidFill>
                <a:schemeClr val="lt1"/>
              </a:solidFill>
              <a:latin typeface="Lato"/>
              <a:ea typeface="Lato"/>
              <a:cs typeface="Lato"/>
              <a:sym typeface="Lato"/>
            </a:endParaRPr>
          </a:p>
          <a:p>
            <a:pPr indent="0" lvl="0" marL="0" rtl="0" algn="l">
              <a:lnSpc>
                <a:spcPct val="115000"/>
              </a:lnSpc>
              <a:spcBef>
                <a:spcPts val="1600"/>
              </a:spcBef>
              <a:spcAft>
                <a:spcPts val="1600"/>
              </a:spcAft>
              <a:buSzPts val="990"/>
              <a:buNone/>
            </a:pPr>
            <a:r>
              <a:t/>
            </a:r>
            <a:endParaRPr sz="1400">
              <a:solidFill>
                <a:schemeClr val="lt1"/>
              </a:solidFill>
              <a:latin typeface="Lato"/>
              <a:ea typeface="Lato"/>
              <a:cs typeface="Lato"/>
              <a:sym typeface="Lato"/>
            </a:endParaRPr>
          </a:p>
        </p:txBody>
      </p:sp>
      <p:pic>
        <p:nvPicPr>
          <p:cNvPr id="62" name="Google Shape;62;p14"/>
          <p:cNvPicPr preferRelativeResize="0"/>
          <p:nvPr/>
        </p:nvPicPr>
        <p:blipFill>
          <a:blip r:embed="rId3">
            <a:alphaModFix/>
          </a:blip>
          <a:stretch>
            <a:fillRect/>
          </a:stretch>
        </p:blipFill>
        <p:spPr>
          <a:xfrm>
            <a:off x="7182150" y="1019163"/>
            <a:ext cx="1666875" cy="1552575"/>
          </a:xfrm>
          <a:prstGeom prst="rect">
            <a:avLst/>
          </a:prstGeom>
          <a:noFill/>
          <a:ln>
            <a:noFill/>
          </a:ln>
        </p:spPr>
      </p:pic>
      <p:pic>
        <p:nvPicPr>
          <p:cNvPr descr="Morceau de bande adhésive tenant une note sur la diapositive&#10;" id="63" name="Google Shape;63;p14"/>
          <p:cNvPicPr preferRelativeResize="0"/>
          <p:nvPr/>
        </p:nvPicPr>
        <p:blipFill rotWithShape="1">
          <a:blip r:embed="rId4">
            <a:alphaModFix/>
          </a:blip>
          <a:srcRect b="10011" l="9244" r="2118" t="5926"/>
          <a:stretch/>
        </p:blipFill>
        <p:spPr>
          <a:xfrm rot="154832">
            <a:off x="6947378" y="874286"/>
            <a:ext cx="1163620" cy="4133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Morceau de bande adhésive tenant une note sur la diapositive&#10;" id="69" name="Google Shape;69;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70" name="Google Shape;70;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dk2"/>
              </a:solidFill>
              <a:highlight>
                <a:schemeClr val="lt1"/>
              </a:highlight>
              <a:latin typeface="Raleway"/>
              <a:ea typeface="Raleway"/>
              <a:cs typeface="Raleway"/>
              <a:sym typeface="Raleway"/>
            </a:endParaRPr>
          </a:p>
        </p:txBody>
      </p:sp>
      <p:sp>
        <p:nvSpPr>
          <p:cNvPr id="71" name="Google Shape;71;p15"/>
          <p:cNvSpPr txBox="1"/>
          <p:nvPr>
            <p:ph idx="4294967295" type="body"/>
          </p:nvPr>
        </p:nvSpPr>
        <p:spPr>
          <a:xfrm>
            <a:off x="2743500" y="1018175"/>
            <a:ext cx="3697800" cy="36978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fr">
                <a:solidFill>
                  <a:schemeClr val="dk1"/>
                </a:solidFill>
                <a:latin typeface="Raleway"/>
                <a:ea typeface="Raleway"/>
                <a:cs typeface="Raleway"/>
                <a:sym typeface="Raleway"/>
              </a:rPr>
              <a:t>With the given supermarket sales dataset, we can analyze various aspects related to the sales transactions and gain valuable insights into the performance of the supermarket. </a:t>
            </a:r>
            <a:endParaRPr b="1">
              <a:solidFill>
                <a:schemeClr val="dk1"/>
              </a:solidFill>
              <a:latin typeface="Raleway"/>
              <a:ea typeface="Raleway"/>
              <a:cs typeface="Raleway"/>
              <a:sym typeface="Raleway"/>
            </a:endParaRPr>
          </a:p>
          <a:p>
            <a:pPr indent="0" lvl="0" marL="0" rtl="0" algn="l">
              <a:lnSpc>
                <a:spcPct val="100000"/>
              </a:lnSpc>
              <a:spcBef>
                <a:spcPts val="700"/>
              </a:spcBef>
              <a:spcAft>
                <a:spcPts val="0"/>
              </a:spcAft>
              <a:buNone/>
            </a:pPr>
            <a:r>
              <a:rPr b="1" lang="fr">
                <a:solidFill>
                  <a:schemeClr val="dk1"/>
                </a:solidFill>
                <a:latin typeface="Raleway"/>
                <a:ea typeface="Raleway"/>
                <a:cs typeface="Raleway"/>
                <a:sym typeface="Raleway"/>
              </a:rPr>
              <a:t>3 cities where in this dataset :</a:t>
            </a:r>
            <a:endParaRPr b="1">
              <a:solidFill>
                <a:schemeClr val="dk1"/>
              </a:solidFill>
              <a:latin typeface="Raleway"/>
              <a:ea typeface="Raleway"/>
              <a:cs typeface="Raleway"/>
              <a:sym typeface="Raleway"/>
            </a:endParaRPr>
          </a:p>
          <a:p>
            <a:pPr indent="0" lvl="0" marL="0" rtl="0" algn="l">
              <a:spcBef>
                <a:spcPts val="700"/>
              </a:spcBef>
              <a:spcAft>
                <a:spcPts val="0"/>
              </a:spcAft>
              <a:buNone/>
            </a:pPr>
            <a:r>
              <a:rPr b="1" lang="fr">
                <a:solidFill>
                  <a:schemeClr val="dk1"/>
                </a:solidFill>
                <a:latin typeface="Raleway"/>
                <a:ea typeface="Raleway"/>
                <a:cs typeface="Raleway"/>
                <a:sym typeface="Raleway"/>
              </a:rPr>
              <a:t>Yangon / Naypyitaw / Mandalay</a:t>
            </a:r>
            <a:endParaRPr b="1">
              <a:solidFill>
                <a:schemeClr val="dk1"/>
              </a:solidFill>
              <a:latin typeface="Raleway"/>
              <a:ea typeface="Raleway"/>
              <a:cs typeface="Raleway"/>
              <a:sym typeface="Raleway"/>
            </a:endParaRPr>
          </a:p>
          <a:p>
            <a:pPr indent="0" lvl="0" marL="0" rtl="0" algn="l">
              <a:spcBef>
                <a:spcPts val="0"/>
              </a:spcBef>
              <a:spcAft>
                <a:spcPts val="0"/>
              </a:spcAft>
              <a:buNone/>
            </a:pPr>
            <a:r>
              <a:t/>
            </a:r>
            <a:endParaRPr b="1">
              <a:solidFill>
                <a:schemeClr val="dk1"/>
              </a:solidFill>
              <a:latin typeface="Raleway"/>
              <a:ea typeface="Raleway"/>
              <a:cs typeface="Raleway"/>
              <a:sym typeface="Raleway"/>
            </a:endParaRPr>
          </a:p>
          <a:p>
            <a:pPr indent="0" lvl="0" marL="0" rtl="0" algn="l">
              <a:lnSpc>
                <a:spcPct val="100000"/>
              </a:lnSpc>
              <a:spcBef>
                <a:spcPts val="0"/>
              </a:spcBef>
              <a:spcAft>
                <a:spcPts val="700"/>
              </a:spcAft>
              <a:buNone/>
            </a:pPr>
            <a:r>
              <a:rPr b="1" lang="fr">
                <a:solidFill>
                  <a:schemeClr val="dk1"/>
                </a:solidFill>
                <a:latin typeface="Raleway"/>
                <a:ea typeface="Raleway"/>
                <a:cs typeface="Raleway"/>
                <a:sym typeface="Raleway"/>
              </a:rPr>
              <a:t>As requested 12 steps to perform this analysis were done.</a:t>
            </a:r>
            <a:endParaRPr b="1">
              <a:solidFill>
                <a:schemeClr val="dk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412675" y="1691050"/>
            <a:ext cx="3154500" cy="29682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fr" sz="1600">
                <a:highlight>
                  <a:schemeClr val="lt1"/>
                </a:highlight>
              </a:rPr>
              <a:t>1. Sales by City</a:t>
            </a:r>
            <a:endParaRPr sz="1600">
              <a:highlight>
                <a:schemeClr val="lt1"/>
              </a:highlight>
            </a:endParaRPr>
          </a:p>
          <a:p>
            <a:pPr indent="0" lvl="0" marL="0" rtl="0" algn="ctr">
              <a:spcBef>
                <a:spcPts val="0"/>
              </a:spcBef>
              <a:spcAft>
                <a:spcPts val="0"/>
              </a:spcAft>
              <a:buSzPts val="990"/>
              <a:buNone/>
            </a:pPr>
            <a:r>
              <a:t/>
            </a:r>
            <a:endParaRPr sz="1600">
              <a:highlight>
                <a:schemeClr val="lt1"/>
              </a:highlight>
            </a:endParaRPr>
          </a:p>
          <a:p>
            <a:pPr indent="0" lvl="0" marL="0" rtl="0" algn="ctr">
              <a:spcBef>
                <a:spcPts val="0"/>
              </a:spcBef>
              <a:spcAft>
                <a:spcPts val="0"/>
              </a:spcAft>
              <a:buSzPts val="990"/>
              <a:buNone/>
            </a:pPr>
            <a:r>
              <a:rPr b="1" lang="fr" sz="1600">
                <a:highlight>
                  <a:schemeClr val="lt1"/>
                </a:highlight>
              </a:rPr>
              <a:t>2. Customer Segmentation</a:t>
            </a:r>
            <a:r>
              <a:rPr lang="fr" sz="1600">
                <a:highlight>
                  <a:schemeClr val="lt1"/>
                </a:highlight>
              </a:rPr>
              <a:t> </a:t>
            </a:r>
            <a:endParaRPr sz="1600">
              <a:highlight>
                <a:schemeClr val="lt1"/>
              </a:highlight>
            </a:endParaRPr>
          </a:p>
          <a:p>
            <a:pPr indent="0" lvl="0" marL="0" rtl="0" algn="ctr">
              <a:spcBef>
                <a:spcPts val="0"/>
              </a:spcBef>
              <a:spcAft>
                <a:spcPts val="0"/>
              </a:spcAft>
              <a:buSzPts val="990"/>
              <a:buNone/>
            </a:pPr>
            <a:r>
              <a:t/>
            </a:r>
            <a:endParaRPr sz="1600">
              <a:highlight>
                <a:schemeClr val="lt1"/>
              </a:highlight>
            </a:endParaRPr>
          </a:p>
          <a:p>
            <a:pPr indent="0" lvl="0" marL="0" rtl="0" algn="ctr">
              <a:spcBef>
                <a:spcPts val="0"/>
              </a:spcBef>
              <a:spcAft>
                <a:spcPts val="0"/>
              </a:spcAft>
              <a:buSzPts val="990"/>
              <a:buNone/>
            </a:pPr>
            <a:r>
              <a:rPr b="1" lang="fr" sz="1600">
                <a:highlight>
                  <a:schemeClr val="lt1"/>
                </a:highlight>
              </a:rPr>
              <a:t>3. Popular Product Categorie</a:t>
            </a:r>
            <a:r>
              <a:rPr lang="fr" sz="1600">
                <a:highlight>
                  <a:schemeClr val="lt1"/>
                </a:highlight>
              </a:rPr>
              <a:t>s</a:t>
            </a:r>
            <a:endParaRPr sz="1600">
              <a:highlight>
                <a:schemeClr val="lt1"/>
              </a:highlight>
            </a:endParaRPr>
          </a:p>
          <a:p>
            <a:pPr indent="0" lvl="0" marL="0" rtl="0" algn="ctr">
              <a:spcBef>
                <a:spcPts val="0"/>
              </a:spcBef>
              <a:spcAft>
                <a:spcPts val="0"/>
              </a:spcAft>
              <a:buSzPts val="990"/>
              <a:buNone/>
            </a:pPr>
            <a:r>
              <a:t/>
            </a:r>
            <a:endParaRPr sz="1600">
              <a:highlight>
                <a:schemeClr val="lt1"/>
              </a:highlight>
            </a:endParaRPr>
          </a:p>
          <a:p>
            <a:pPr indent="0" lvl="0" marL="0" rtl="0" algn="ctr">
              <a:spcBef>
                <a:spcPts val="0"/>
              </a:spcBef>
              <a:spcAft>
                <a:spcPts val="0"/>
              </a:spcAft>
              <a:buSzPts val="990"/>
              <a:buNone/>
            </a:pPr>
            <a:r>
              <a:rPr b="1" lang="fr" sz="1600">
                <a:highlight>
                  <a:schemeClr val="lt1"/>
                </a:highlight>
              </a:rPr>
              <a:t>4. Top Selling Products </a:t>
            </a:r>
            <a:endParaRPr sz="1600">
              <a:highlight>
                <a:schemeClr val="lt1"/>
              </a:highlight>
            </a:endParaRPr>
          </a:p>
          <a:p>
            <a:pPr indent="0" lvl="0" marL="0" rtl="0" algn="ctr">
              <a:spcBef>
                <a:spcPts val="0"/>
              </a:spcBef>
              <a:spcAft>
                <a:spcPts val="0"/>
              </a:spcAft>
              <a:buSzPts val="990"/>
              <a:buNone/>
            </a:pPr>
            <a:r>
              <a:t/>
            </a:r>
            <a:endParaRPr sz="1600">
              <a:highlight>
                <a:schemeClr val="lt1"/>
              </a:highlight>
            </a:endParaRPr>
          </a:p>
          <a:p>
            <a:pPr indent="0" lvl="0" marL="0" rtl="0" algn="ctr">
              <a:spcBef>
                <a:spcPts val="0"/>
              </a:spcBef>
              <a:spcAft>
                <a:spcPts val="0"/>
              </a:spcAft>
              <a:buSzPts val="990"/>
              <a:buNone/>
            </a:pPr>
            <a:r>
              <a:rPr b="1" lang="fr" sz="1600">
                <a:highlight>
                  <a:schemeClr val="lt1"/>
                </a:highlight>
              </a:rPr>
              <a:t>5. Sales Trend </a:t>
            </a:r>
            <a:endParaRPr sz="1600">
              <a:highlight>
                <a:schemeClr val="lt1"/>
              </a:highlight>
            </a:endParaRPr>
          </a:p>
          <a:p>
            <a:pPr indent="0" lvl="0" marL="0" rtl="0" algn="ctr">
              <a:spcBef>
                <a:spcPts val="0"/>
              </a:spcBef>
              <a:spcAft>
                <a:spcPts val="0"/>
              </a:spcAft>
              <a:buSzPts val="990"/>
              <a:buNone/>
            </a:pPr>
            <a:r>
              <a:t/>
            </a:r>
            <a:endParaRPr sz="1600">
              <a:highlight>
                <a:schemeClr val="lt1"/>
              </a:highlight>
            </a:endParaRPr>
          </a:p>
          <a:p>
            <a:pPr indent="0" lvl="0" marL="0" rtl="0" algn="ctr">
              <a:spcBef>
                <a:spcPts val="0"/>
              </a:spcBef>
              <a:spcAft>
                <a:spcPts val="0"/>
              </a:spcAft>
              <a:buSzPts val="990"/>
              <a:buNone/>
            </a:pPr>
            <a:r>
              <a:rPr b="1" lang="fr" sz="1600">
                <a:highlight>
                  <a:schemeClr val="lt1"/>
                </a:highlight>
              </a:rPr>
              <a:t>6. Payment Methods </a:t>
            </a:r>
            <a:r>
              <a:rPr b="1" lang="fr" sz="1600">
                <a:highlight>
                  <a:schemeClr val="lt1"/>
                </a:highlight>
              </a:rPr>
              <a:t>Analysis</a:t>
            </a:r>
            <a:endParaRPr sz="1600">
              <a:highlight>
                <a:schemeClr val="lt1"/>
              </a:highlight>
            </a:endParaRPr>
          </a:p>
          <a:p>
            <a:pPr indent="0" lvl="0" marL="0" rtl="0" algn="ctr">
              <a:spcBef>
                <a:spcPts val="0"/>
              </a:spcBef>
              <a:spcAft>
                <a:spcPts val="0"/>
              </a:spcAft>
              <a:buSzPts val="990"/>
              <a:buNone/>
            </a:pPr>
            <a:r>
              <a:t/>
            </a:r>
            <a:endParaRPr sz="1600">
              <a:highlight>
                <a:schemeClr val="lt1"/>
              </a:highlight>
            </a:endParaRPr>
          </a:p>
          <a:p>
            <a:pPr indent="0" lvl="0" marL="457200" rtl="0" algn="ctr">
              <a:spcBef>
                <a:spcPts val="0"/>
              </a:spcBef>
              <a:spcAft>
                <a:spcPts val="0"/>
              </a:spcAft>
              <a:buSzPts val="990"/>
              <a:buNone/>
            </a:pPr>
            <a:r>
              <a:t/>
            </a:r>
            <a:endParaRPr sz="1600">
              <a:highlight>
                <a:schemeClr val="lt1"/>
              </a:highlight>
            </a:endParaRPr>
          </a:p>
          <a:p>
            <a:pPr indent="0" lvl="0" marL="0" rtl="0" algn="ctr">
              <a:lnSpc>
                <a:spcPct val="135714"/>
              </a:lnSpc>
              <a:spcBef>
                <a:spcPts val="0"/>
              </a:spcBef>
              <a:spcAft>
                <a:spcPts val="0"/>
              </a:spcAft>
              <a:buSzPts val="990"/>
              <a:buNone/>
            </a:pPr>
            <a:r>
              <a:t/>
            </a:r>
            <a:endParaRPr sz="1600">
              <a:solidFill>
                <a:srgbClr val="D4D4D4"/>
              </a:solidFill>
              <a:highlight>
                <a:schemeClr val="lt1"/>
              </a:highlight>
            </a:endParaRPr>
          </a:p>
          <a:p>
            <a:pPr indent="0" lvl="0" marL="0" rtl="0" algn="ctr">
              <a:lnSpc>
                <a:spcPct val="135714"/>
              </a:lnSpc>
              <a:spcBef>
                <a:spcPts val="0"/>
              </a:spcBef>
              <a:spcAft>
                <a:spcPts val="0"/>
              </a:spcAft>
              <a:buSzPts val="990"/>
              <a:buNone/>
            </a:pPr>
            <a:r>
              <a:t/>
            </a:r>
            <a:endParaRPr sz="1600">
              <a:solidFill>
                <a:srgbClr val="D4D4D4"/>
              </a:solidFill>
              <a:highlight>
                <a:schemeClr val="lt1"/>
              </a:highlight>
            </a:endParaRPr>
          </a:p>
          <a:p>
            <a:pPr indent="0" lvl="0" marL="0" rtl="0" algn="ctr">
              <a:spcBef>
                <a:spcPts val="0"/>
              </a:spcBef>
              <a:spcAft>
                <a:spcPts val="0"/>
              </a:spcAft>
              <a:buSzPts val="990"/>
              <a:buNone/>
            </a:pPr>
            <a:r>
              <a:t/>
            </a:r>
            <a:endParaRPr sz="1600">
              <a:highlight>
                <a:schemeClr val="lt1"/>
              </a:highlight>
            </a:endParaRPr>
          </a:p>
        </p:txBody>
      </p:sp>
      <p:sp>
        <p:nvSpPr>
          <p:cNvPr id="77" name="Google Shape;77;p16"/>
          <p:cNvSpPr txBox="1"/>
          <p:nvPr/>
        </p:nvSpPr>
        <p:spPr>
          <a:xfrm>
            <a:off x="3374414" y="693975"/>
            <a:ext cx="2332200" cy="672900"/>
          </a:xfrm>
          <a:prstGeom prst="rect">
            <a:avLst/>
          </a:prstGeom>
          <a:solidFill>
            <a:schemeClr val="lt1"/>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2200">
                <a:solidFill>
                  <a:schemeClr val="dk1"/>
                </a:solidFill>
                <a:highlight>
                  <a:schemeClr val="lt1"/>
                </a:highlight>
              </a:rPr>
              <a:t>12 Steps</a:t>
            </a:r>
            <a:endParaRPr b="1" sz="2200">
              <a:solidFill>
                <a:schemeClr val="dk1"/>
              </a:solidFill>
              <a:highlight>
                <a:schemeClr val="lt1"/>
              </a:highlight>
            </a:endParaRPr>
          </a:p>
        </p:txBody>
      </p:sp>
      <p:pic>
        <p:nvPicPr>
          <p:cNvPr descr="Morceau de bande adhésive tenant une note sur la diapositive&#10;" id="78" name="Google Shape;78;p16"/>
          <p:cNvPicPr preferRelativeResize="0"/>
          <p:nvPr/>
        </p:nvPicPr>
        <p:blipFill rotWithShape="1">
          <a:blip r:embed="rId3">
            <a:alphaModFix/>
          </a:blip>
          <a:srcRect b="10011" l="9244" r="2118" t="5926"/>
          <a:stretch/>
        </p:blipFill>
        <p:spPr>
          <a:xfrm rot="154835">
            <a:off x="3785219" y="272580"/>
            <a:ext cx="1510598" cy="536631"/>
          </a:xfrm>
          <a:prstGeom prst="rect">
            <a:avLst/>
          </a:prstGeom>
          <a:noFill/>
          <a:ln>
            <a:noFill/>
          </a:ln>
        </p:spPr>
      </p:pic>
      <p:pic>
        <p:nvPicPr>
          <p:cNvPr descr="Morceau de bande adhésive tenant une note sur la diapositive&#10;" id="79" name="Google Shape;79;p16"/>
          <p:cNvPicPr preferRelativeResize="0"/>
          <p:nvPr/>
        </p:nvPicPr>
        <p:blipFill rotWithShape="1">
          <a:blip r:embed="rId3">
            <a:alphaModFix/>
          </a:blip>
          <a:srcRect b="10011" l="9244" r="2118" t="5926"/>
          <a:stretch/>
        </p:blipFill>
        <p:spPr>
          <a:xfrm rot="154835">
            <a:off x="230369" y="1190755"/>
            <a:ext cx="1510598" cy="536631"/>
          </a:xfrm>
          <a:prstGeom prst="rect">
            <a:avLst/>
          </a:prstGeom>
          <a:noFill/>
          <a:ln>
            <a:noFill/>
          </a:ln>
        </p:spPr>
      </p:pic>
      <p:sp>
        <p:nvSpPr>
          <p:cNvPr id="80" name="Google Shape;80;p16"/>
          <p:cNvSpPr txBox="1"/>
          <p:nvPr/>
        </p:nvSpPr>
        <p:spPr>
          <a:xfrm>
            <a:off x="5538700" y="1761125"/>
            <a:ext cx="3154500" cy="2968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600">
                <a:solidFill>
                  <a:schemeClr val="dk1"/>
                </a:solidFill>
              </a:rPr>
              <a:t>7. Gross Margin Analysis </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rtl="0" algn="ctr">
              <a:spcBef>
                <a:spcPts val="0"/>
              </a:spcBef>
              <a:spcAft>
                <a:spcPts val="0"/>
              </a:spcAft>
              <a:buClr>
                <a:schemeClr val="dk1"/>
              </a:buClr>
              <a:buSzPts val="1100"/>
              <a:buFont typeface="Arial"/>
              <a:buNone/>
            </a:pPr>
            <a:r>
              <a:rPr b="1" lang="fr" sz="1600">
                <a:solidFill>
                  <a:schemeClr val="dk1"/>
                </a:solidFill>
              </a:rPr>
              <a:t>8. Customer Rating Analysis</a:t>
            </a:r>
            <a:r>
              <a:rPr lang="fr" sz="1600">
                <a:solidFill>
                  <a:schemeClr val="dk1"/>
                </a:solidFill>
              </a:rPr>
              <a:t> </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rtl="0" algn="ctr">
              <a:spcBef>
                <a:spcPts val="0"/>
              </a:spcBef>
              <a:spcAft>
                <a:spcPts val="0"/>
              </a:spcAft>
              <a:buClr>
                <a:schemeClr val="dk1"/>
              </a:buClr>
              <a:buSzPts val="1100"/>
              <a:buFont typeface="Arial"/>
              <a:buNone/>
            </a:pPr>
            <a:r>
              <a:rPr b="1" lang="fr" sz="1600">
                <a:solidFill>
                  <a:schemeClr val="dk1"/>
                </a:solidFill>
              </a:rPr>
              <a:t>9. Average Transaction Value</a:t>
            </a:r>
            <a:r>
              <a:rPr lang="fr" sz="1600">
                <a:solidFill>
                  <a:schemeClr val="dk1"/>
                </a:solidFill>
              </a:rPr>
              <a:t> </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rtl="0" algn="ctr">
              <a:spcBef>
                <a:spcPts val="0"/>
              </a:spcBef>
              <a:spcAft>
                <a:spcPts val="0"/>
              </a:spcAft>
              <a:buClr>
                <a:schemeClr val="dk1"/>
              </a:buClr>
              <a:buSzPts val="1100"/>
              <a:buFont typeface="Arial"/>
              <a:buNone/>
            </a:pPr>
            <a:r>
              <a:rPr b="1" lang="fr" sz="1600">
                <a:solidFill>
                  <a:schemeClr val="dk1"/>
                </a:solidFill>
              </a:rPr>
              <a:t>10. Customer Retention Rate</a:t>
            </a:r>
            <a:r>
              <a:rPr lang="fr" sz="1600">
                <a:solidFill>
                  <a:schemeClr val="dk1"/>
                </a:solidFill>
              </a:rPr>
              <a:t>  </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rtl="0" algn="ctr">
              <a:spcBef>
                <a:spcPts val="0"/>
              </a:spcBef>
              <a:spcAft>
                <a:spcPts val="0"/>
              </a:spcAft>
              <a:buClr>
                <a:schemeClr val="dk1"/>
              </a:buClr>
              <a:buSzPts val="1100"/>
              <a:buFont typeface="Arial"/>
              <a:buNone/>
            </a:pPr>
            <a:r>
              <a:rPr b="1" lang="fr" sz="1600">
                <a:solidFill>
                  <a:schemeClr val="dk1"/>
                </a:solidFill>
              </a:rPr>
              <a:t>11. Time Analysis</a:t>
            </a:r>
            <a:r>
              <a:rPr lang="fr" sz="1600">
                <a:solidFill>
                  <a:schemeClr val="dk1"/>
                </a:solidFill>
              </a:rPr>
              <a:t> </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rtl="0" algn="ctr">
              <a:spcBef>
                <a:spcPts val="0"/>
              </a:spcBef>
              <a:spcAft>
                <a:spcPts val="0"/>
              </a:spcAft>
              <a:buClr>
                <a:schemeClr val="dk1"/>
              </a:buClr>
              <a:buSzPts val="1100"/>
              <a:buFont typeface="Arial"/>
              <a:buNone/>
            </a:pPr>
            <a:r>
              <a:rPr b="1" lang="fr" sz="1600">
                <a:solidFill>
                  <a:schemeClr val="dk1"/>
                </a:solidFill>
              </a:rPr>
              <a:t>12. Sales Correlation </a:t>
            </a:r>
            <a:endParaRPr sz="1600">
              <a:solidFill>
                <a:schemeClr val="dk1"/>
              </a:solidFill>
              <a:highlight>
                <a:schemeClr val="lt1"/>
              </a:highlight>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rtl="0" algn="ctr">
              <a:spcBef>
                <a:spcPts val="0"/>
              </a:spcBef>
              <a:spcAft>
                <a:spcPts val="0"/>
              </a:spcAft>
              <a:buNone/>
            </a:pPr>
            <a:r>
              <a:t/>
            </a:r>
            <a:endParaRPr/>
          </a:p>
        </p:txBody>
      </p:sp>
      <p:pic>
        <p:nvPicPr>
          <p:cNvPr descr="Morceau de bande adhésive tenant une note sur la diapositive&#10;" id="81" name="Google Shape;81;p16"/>
          <p:cNvPicPr preferRelativeResize="0"/>
          <p:nvPr/>
        </p:nvPicPr>
        <p:blipFill rotWithShape="1">
          <a:blip r:embed="rId3">
            <a:alphaModFix/>
          </a:blip>
          <a:srcRect b="17308" l="11336" r="26" t="-1370"/>
          <a:stretch/>
        </p:blipFill>
        <p:spPr>
          <a:xfrm rot="154835">
            <a:off x="6536394" y="1281805"/>
            <a:ext cx="1510598" cy="5366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 name="Shape 85"/>
        <p:cNvGrpSpPr/>
        <p:nvPr/>
      </p:nvGrpSpPr>
      <p:grpSpPr>
        <a:xfrm>
          <a:off x="0" y="0"/>
          <a:ext cx="0" cy="0"/>
          <a:chOff x="0" y="0"/>
          <a:chExt cx="0" cy="0"/>
        </a:xfrm>
      </p:grpSpPr>
      <p:sp>
        <p:nvSpPr>
          <p:cNvPr id="86" name="Google Shape;86;p17"/>
          <p:cNvSpPr txBox="1"/>
          <p:nvPr/>
        </p:nvSpPr>
        <p:spPr>
          <a:xfrm>
            <a:off x="316300" y="150700"/>
            <a:ext cx="4197300" cy="45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fr" sz="2600">
                <a:solidFill>
                  <a:schemeClr val="lt1"/>
                </a:solidFill>
              </a:rPr>
              <a:t>Let’s check on 3 areas</a:t>
            </a:r>
            <a:endParaRPr sz="2600">
              <a:solidFill>
                <a:schemeClr val="lt1"/>
              </a:solidFill>
            </a:endParaRPr>
          </a:p>
        </p:txBody>
      </p:sp>
      <p:sp>
        <p:nvSpPr>
          <p:cNvPr id="87" name="Google Shape;87;p17"/>
          <p:cNvSpPr txBox="1"/>
          <p:nvPr/>
        </p:nvSpPr>
        <p:spPr>
          <a:xfrm>
            <a:off x="619575" y="2805700"/>
            <a:ext cx="7572300" cy="2103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900">
                <a:solidFill>
                  <a:schemeClr val="dk1"/>
                </a:solidFill>
              </a:rPr>
              <a:t>By going into these three areas, the supermarket can gain valuable insights that enable data-driven decision-making and optimization of business operations. </a:t>
            </a:r>
            <a:endParaRPr b="1" sz="1900">
              <a:solidFill>
                <a:schemeClr val="dk1"/>
              </a:solidFill>
            </a:endParaRPr>
          </a:p>
          <a:p>
            <a:pPr indent="0" lvl="0" marL="0" rtl="0" algn="l">
              <a:spcBef>
                <a:spcPts val="0"/>
              </a:spcBef>
              <a:spcAft>
                <a:spcPts val="0"/>
              </a:spcAft>
              <a:buNone/>
            </a:pPr>
            <a:r>
              <a:rPr b="1" lang="fr" sz="1900">
                <a:solidFill>
                  <a:schemeClr val="dk1"/>
                </a:solidFill>
              </a:rPr>
              <a:t>Continuous monitoring and analysis of these metrics will facilitate improvements in various aspects of the business, leading to enhanced customer satisfaction, increased revenue, and overall growth</a:t>
            </a:r>
            <a:endParaRPr sz="2000">
              <a:solidFill>
                <a:schemeClr val="dk1"/>
              </a:solidFill>
            </a:endParaRPr>
          </a:p>
        </p:txBody>
      </p:sp>
      <p:sp>
        <p:nvSpPr>
          <p:cNvPr id="88" name="Google Shape;88;p17"/>
          <p:cNvSpPr txBox="1"/>
          <p:nvPr/>
        </p:nvSpPr>
        <p:spPr>
          <a:xfrm>
            <a:off x="97250" y="1666975"/>
            <a:ext cx="2567400" cy="50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b="1" lang="fr" sz="2000">
                <a:solidFill>
                  <a:schemeClr val="dk1"/>
                </a:solidFill>
                <a:highlight>
                  <a:schemeClr val="lt1"/>
                </a:highlight>
              </a:rPr>
              <a:t>Sales by City</a:t>
            </a:r>
            <a:endParaRPr b="1" sz="2000">
              <a:solidFill>
                <a:schemeClr val="lt1"/>
              </a:solidFill>
              <a:highlight>
                <a:schemeClr val="dk1"/>
              </a:highlight>
            </a:endParaRPr>
          </a:p>
        </p:txBody>
      </p:sp>
      <p:sp>
        <p:nvSpPr>
          <p:cNvPr id="89" name="Google Shape;89;p17"/>
          <p:cNvSpPr txBox="1"/>
          <p:nvPr/>
        </p:nvSpPr>
        <p:spPr>
          <a:xfrm>
            <a:off x="3055825" y="1270075"/>
            <a:ext cx="2605500" cy="897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b="1" lang="fr" sz="2000">
                <a:highlight>
                  <a:schemeClr val="lt1"/>
                </a:highlight>
              </a:rPr>
              <a:t>Customer Rating Analysis</a:t>
            </a:r>
            <a:endParaRPr b="1" sz="2000">
              <a:highlight>
                <a:schemeClr val="lt1"/>
              </a:highlight>
            </a:endParaRPr>
          </a:p>
          <a:p>
            <a:pPr indent="0" lvl="0" marL="0" rtl="0" algn="l">
              <a:spcBef>
                <a:spcPts val="0"/>
              </a:spcBef>
              <a:spcAft>
                <a:spcPts val="0"/>
              </a:spcAft>
              <a:buNone/>
            </a:pPr>
            <a:r>
              <a:t/>
            </a:r>
            <a:endParaRPr b="1" sz="2000">
              <a:solidFill>
                <a:schemeClr val="dk1"/>
              </a:solidFill>
            </a:endParaRPr>
          </a:p>
        </p:txBody>
      </p:sp>
      <p:sp>
        <p:nvSpPr>
          <p:cNvPr id="90" name="Google Shape;90;p17"/>
          <p:cNvSpPr txBox="1"/>
          <p:nvPr/>
        </p:nvSpPr>
        <p:spPr>
          <a:xfrm>
            <a:off x="6134525" y="1110450"/>
            <a:ext cx="2874000" cy="897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b="1" lang="fr" sz="2000">
                <a:solidFill>
                  <a:schemeClr val="dk1"/>
                </a:solidFill>
                <a:highlight>
                  <a:schemeClr val="lt1"/>
                </a:highlight>
              </a:rPr>
              <a:t>Total sales by product line and gender</a:t>
            </a:r>
            <a:endParaRPr b="1" sz="2000">
              <a:solidFill>
                <a:schemeClr val="dk1"/>
              </a:solidFill>
              <a:highlight>
                <a:schemeClr val="lt1"/>
              </a:highlight>
            </a:endParaRPr>
          </a:p>
          <a:p>
            <a:pPr indent="0" lvl="0" marL="0" rtl="0" algn="l">
              <a:spcBef>
                <a:spcPts val="0"/>
              </a:spcBef>
              <a:spcAft>
                <a:spcPts val="0"/>
              </a:spcAft>
              <a:buNone/>
            </a:pPr>
            <a:r>
              <a:t/>
            </a:r>
            <a:endParaRPr b="1" sz="2000">
              <a:solidFill>
                <a:schemeClr val="dk1"/>
              </a:solidFill>
              <a:highlight>
                <a:schemeClr val="lt1"/>
              </a:highlight>
            </a:endParaRPr>
          </a:p>
        </p:txBody>
      </p:sp>
      <p:pic>
        <p:nvPicPr>
          <p:cNvPr descr="Morceau de bande adhésive tenant une note sur la diapositive&#10;" id="91" name="Google Shape;91;p17"/>
          <p:cNvPicPr preferRelativeResize="0"/>
          <p:nvPr/>
        </p:nvPicPr>
        <p:blipFill rotWithShape="1">
          <a:blip r:embed="rId3">
            <a:alphaModFix/>
          </a:blip>
          <a:srcRect b="10011" l="9244" r="2118" t="5926"/>
          <a:stretch/>
        </p:blipFill>
        <p:spPr>
          <a:xfrm rot="154833">
            <a:off x="3998464" y="937140"/>
            <a:ext cx="1147068" cy="407492"/>
          </a:xfrm>
          <a:prstGeom prst="rect">
            <a:avLst/>
          </a:prstGeom>
          <a:noFill/>
          <a:ln>
            <a:noFill/>
          </a:ln>
        </p:spPr>
      </p:pic>
      <p:pic>
        <p:nvPicPr>
          <p:cNvPr descr="Morceau de bande adhésive tenant une note sur la diapositive&#10;" id="92" name="Google Shape;92;p17"/>
          <p:cNvPicPr preferRelativeResize="0"/>
          <p:nvPr/>
        </p:nvPicPr>
        <p:blipFill rotWithShape="1">
          <a:blip r:embed="rId3">
            <a:alphaModFix/>
          </a:blip>
          <a:srcRect b="10011" l="9244" r="2118" t="5926"/>
          <a:stretch/>
        </p:blipFill>
        <p:spPr>
          <a:xfrm rot="154844">
            <a:off x="2956316" y="2404401"/>
            <a:ext cx="2369488" cy="457349"/>
          </a:xfrm>
          <a:prstGeom prst="rect">
            <a:avLst/>
          </a:prstGeom>
          <a:noFill/>
          <a:ln>
            <a:noFill/>
          </a:ln>
        </p:spPr>
      </p:pic>
      <p:pic>
        <p:nvPicPr>
          <p:cNvPr descr="Morceau de bande adhésive tenant une note sur la diapositive&#10;" id="93" name="Google Shape;93;p17"/>
          <p:cNvPicPr preferRelativeResize="0"/>
          <p:nvPr/>
        </p:nvPicPr>
        <p:blipFill rotWithShape="1">
          <a:blip r:embed="rId3">
            <a:alphaModFix/>
          </a:blip>
          <a:srcRect b="10011" l="9244" r="2118" t="5926"/>
          <a:stretch/>
        </p:blipFill>
        <p:spPr>
          <a:xfrm rot="154833">
            <a:off x="610889" y="1334890"/>
            <a:ext cx="1147068" cy="407492"/>
          </a:xfrm>
          <a:prstGeom prst="rect">
            <a:avLst/>
          </a:prstGeom>
          <a:noFill/>
          <a:ln>
            <a:noFill/>
          </a:ln>
        </p:spPr>
      </p:pic>
      <p:pic>
        <p:nvPicPr>
          <p:cNvPr descr="Morceau de bande adhésive tenant une note sur la diapositive&#10;" id="94" name="Google Shape;94;p17"/>
          <p:cNvPicPr preferRelativeResize="0"/>
          <p:nvPr/>
        </p:nvPicPr>
        <p:blipFill rotWithShape="1">
          <a:blip r:embed="rId3">
            <a:alphaModFix/>
          </a:blip>
          <a:srcRect b="10011" l="9244" r="2118" t="5926"/>
          <a:stretch/>
        </p:blipFill>
        <p:spPr>
          <a:xfrm rot="154833">
            <a:off x="7279039" y="756565"/>
            <a:ext cx="1147068" cy="4074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8" name="Shape 98"/>
        <p:cNvGrpSpPr/>
        <p:nvPr/>
      </p:nvGrpSpPr>
      <p:grpSpPr>
        <a:xfrm>
          <a:off x="0" y="0"/>
          <a:ext cx="0" cy="0"/>
          <a:chOff x="0" y="0"/>
          <a:chExt cx="0" cy="0"/>
        </a:xfrm>
      </p:grpSpPr>
      <p:sp>
        <p:nvSpPr>
          <p:cNvPr id="99" name="Google Shape;99;p18"/>
          <p:cNvSpPr txBox="1"/>
          <p:nvPr/>
        </p:nvSpPr>
        <p:spPr>
          <a:xfrm>
            <a:off x="947175" y="405225"/>
            <a:ext cx="2567400" cy="500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b="1" lang="fr" sz="2000">
                <a:solidFill>
                  <a:schemeClr val="dk1"/>
                </a:solidFill>
                <a:highlight>
                  <a:schemeClr val="lt1"/>
                </a:highlight>
              </a:rPr>
              <a:t>Sales by City</a:t>
            </a:r>
            <a:endParaRPr b="1" sz="2000">
              <a:solidFill>
                <a:schemeClr val="lt1"/>
              </a:solidFill>
              <a:highlight>
                <a:schemeClr val="dk1"/>
              </a:highlight>
            </a:endParaRPr>
          </a:p>
        </p:txBody>
      </p:sp>
      <p:pic>
        <p:nvPicPr>
          <p:cNvPr descr="Morceau de bande adhésive tenant une note sur la diapositive&#10;" id="100" name="Google Shape;100;p18"/>
          <p:cNvPicPr preferRelativeResize="0"/>
          <p:nvPr/>
        </p:nvPicPr>
        <p:blipFill rotWithShape="1">
          <a:blip r:embed="rId3">
            <a:alphaModFix/>
          </a:blip>
          <a:srcRect b="10011" l="9244" r="2118" t="5926"/>
          <a:stretch/>
        </p:blipFill>
        <p:spPr>
          <a:xfrm rot="154833">
            <a:off x="1460814" y="73140"/>
            <a:ext cx="1147068" cy="407492"/>
          </a:xfrm>
          <a:prstGeom prst="rect">
            <a:avLst/>
          </a:prstGeom>
          <a:noFill/>
          <a:ln>
            <a:noFill/>
          </a:ln>
        </p:spPr>
      </p:pic>
      <p:pic>
        <p:nvPicPr>
          <p:cNvPr id="101" name="Google Shape;101;p18"/>
          <p:cNvPicPr preferRelativeResize="0"/>
          <p:nvPr/>
        </p:nvPicPr>
        <p:blipFill>
          <a:blip r:embed="rId4">
            <a:alphaModFix/>
          </a:blip>
          <a:stretch>
            <a:fillRect/>
          </a:stretch>
        </p:blipFill>
        <p:spPr>
          <a:xfrm>
            <a:off x="152400" y="1079525"/>
            <a:ext cx="5732452" cy="3671426"/>
          </a:xfrm>
          <a:prstGeom prst="rect">
            <a:avLst/>
          </a:prstGeom>
          <a:noFill/>
          <a:ln>
            <a:noFill/>
          </a:ln>
        </p:spPr>
      </p:pic>
      <p:sp>
        <p:nvSpPr>
          <p:cNvPr id="102" name="Google Shape;102;p18"/>
          <p:cNvSpPr txBox="1"/>
          <p:nvPr/>
        </p:nvSpPr>
        <p:spPr>
          <a:xfrm>
            <a:off x="5849800" y="100050"/>
            <a:ext cx="3351300" cy="50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lt1"/>
                </a:solidFill>
              </a:rPr>
              <a:t>For understanding the geographic distribution of the sales and can help in making informed decisions about marketing strategies, stock allocation, and expansion plans.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fr" sz="1900">
                <a:solidFill>
                  <a:schemeClr val="lt1"/>
                </a:solidFill>
              </a:rPr>
              <a:t>For example, if one city is consistently generating higher sales and has more customer activity, it might be worthwhile to invest more resources and marketing efforts in that location to maximize profits.</a:t>
            </a:r>
            <a:endParaRPr sz="19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 name="Shape 106"/>
        <p:cNvGrpSpPr/>
        <p:nvPr/>
      </p:nvGrpSpPr>
      <p:grpSpPr>
        <a:xfrm>
          <a:off x="0" y="0"/>
          <a:ext cx="0" cy="0"/>
          <a:chOff x="0" y="0"/>
          <a:chExt cx="0" cy="0"/>
        </a:xfrm>
      </p:grpSpPr>
      <p:sp>
        <p:nvSpPr>
          <p:cNvPr id="107" name="Google Shape;107;p19"/>
          <p:cNvSpPr txBox="1"/>
          <p:nvPr/>
        </p:nvSpPr>
        <p:spPr>
          <a:xfrm>
            <a:off x="325050" y="308825"/>
            <a:ext cx="3575100" cy="50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fr" sz="2000">
                <a:solidFill>
                  <a:schemeClr val="dk1"/>
                </a:solidFill>
                <a:highlight>
                  <a:schemeClr val="lt1"/>
                </a:highlight>
              </a:rPr>
              <a:t>Customer Rating Analysis</a:t>
            </a:r>
            <a:endParaRPr b="1" sz="2000">
              <a:solidFill>
                <a:schemeClr val="lt1"/>
              </a:solidFill>
              <a:highlight>
                <a:schemeClr val="dk1"/>
              </a:highlight>
            </a:endParaRPr>
          </a:p>
        </p:txBody>
      </p:sp>
      <p:pic>
        <p:nvPicPr>
          <p:cNvPr descr="Morceau de bande adhésive tenant une note sur la diapositive&#10;" id="108" name="Google Shape;108;p19"/>
          <p:cNvPicPr preferRelativeResize="0"/>
          <p:nvPr/>
        </p:nvPicPr>
        <p:blipFill rotWithShape="1">
          <a:blip r:embed="rId3">
            <a:alphaModFix/>
          </a:blip>
          <a:srcRect b="10011" l="9244" r="2118" t="5926"/>
          <a:stretch/>
        </p:blipFill>
        <p:spPr>
          <a:xfrm rot="154833">
            <a:off x="1460814" y="73140"/>
            <a:ext cx="1147068" cy="407492"/>
          </a:xfrm>
          <a:prstGeom prst="rect">
            <a:avLst/>
          </a:prstGeom>
          <a:noFill/>
          <a:ln>
            <a:noFill/>
          </a:ln>
        </p:spPr>
      </p:pic>
      <p:sp>
        <p:nvSpPr>
          <p:cNvPr id="109" name="Google Shape;109;p19"/>
          <p:cNvSpPr txBox="1"/>
          <p:nvPr/>
        </p:nvSpPr>
        <p:spPr>
          <a:xfrm>
            <a:off x="5945700" y="212050"/>
            <a:ext cx="3198300" cy="48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lt1"/>
                </a:solidFill>
              </a:rPr>
              <a:t>Examining the distribution of customer ratings allows us to gauge customer satisfaction.</a:t>
            </a:r>
            <a:endParaRPr sz="1900">
              <a:solidFill>
                <a:schemeClr val="lt1"/>
              </a:solidFill>
            </a:endParaRPr>
          </a:p>
          <a:p>
            <a:pPr indent="0" lvl="0" marL="0" rtl="0" algn="l">
              <a:spcBef>
                <a:spcPts val="0"/>
              </a:spcBef>
              <a:spcAft>
                <a:spcPts val="0"/>
              </a:spcAft>
              <a:buNone/>
            </a:pPr>
            <a:r>
              <a:rPr lang="fr" sz="1900">
                <a:solidFill>
                  <a:schemeClr val="lt1"/>
                </a:solidFill>
              </a:rPr>
              <a:t>A high average rating indicates that customers are generally satisfied with the products and services offered by the supermarket.</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fr" sz="1900">
                <a:solidFill>
                  <a:schemeClr val="lt1"/>
                </a:solidFill>
              </a:rPr>
              <a:t>A lower average rating may highlight areas that require improvement, such as customer service, product quality, or overall shopping experience.</a:t>
            </a:r>
            <a:endParaRPr sz="1900">
              <a:solidFill>
                <a:schemeClr val="lt1"/>
              </a:solidFill>
            </a:endParaRPr>
          </a:p>
        </p:txBody>
      </p:sp>
      <p:pic>
        <p:nvPicPr>
          <p:cNvPr id="110" name="Google Shape;110;p19"/>
          <p:cNvPicPr preferRelativeResize="0"/>
          <p:nvPr/>
        </p:nvPicPr>
        <p:blipFill>
          <a:blip r:embed="rId4">
            <a:alphaModFix/>
          </a:blip>
          <a:stretch>
            <a:fillRect/>
          </a:stretch>
        </p:blipFill>
        <p:spPr>
          <a:xfrm>
            <a:off x="169242" y="958575"/>
            <a:ext cx="5571285" cy="4063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 name="Shape 114"/>
        <p:cNvGrpSpPr/>
        <p:nvPr/>
      </p:nvGrpSpPr>
      <p:grpSpPr>
        <a:xfrm>
          <a:off x="0" y="0"/>
          <a:ext cx="0" cy="0"/>
          <a:chOff x="0" y="0"/>
          <a:chExt cx="0" cy="0"/>
        </a:xfrm>
      </p:grpSpPr>
      <p:sp>
        <p:nvSpPr>
          <p:cNvPr id="115" name="Google Shape;115;p20"/>
          <p:cNvSpPr txBox="1"/>
          <p:nvPr/>
        </p:nvSpPr>
        <p:spPr>
          <a:xfrm>
            <a:off x="281275" y="405225"/>
            <a:ext cx="4994700" cy="50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fr" sz="2000">
                <a:solidFill>
                  <a:schemeClr val="dk1"/>
                </a:solidFill>
                <a:highlight>
                  <a:schemeClr val="lt1"/>
                </a:highlight>
              </a:rPr>
              <a:t>Total sales by product line and gender</a:t>
            </a:r>
            <a:endParaRPr b="1" sz="2000">
              <a:solidFill>
                <a:schemeClr val="lt1"/>
              </a:solidFill>
              <a:highlight>
                <a:schemeClr val="dk1"/>
              </a:highlight>
            </a:endParaRPr>
          </a:p>
        </p:txBody>
      </p:sp>
      <p:pic>
        <p:nvPicPr>
          <p:cNvPr descr="Morceau de bande adhésive tenant une note sur la diapositive&#10;" id="116" name="Google Shape;116;p20"/>
          <p:cNvPicPr preferRelativeResize="0"/>
          <p:nvPr/>
        </p:nvPicPr>
        <p:blipFill rotWithShape="1">
          <a:blip r:embed="rId3">
            <a:alphaModFix/>
          </a:blip>
          <a:srcRect b="10011" l="9244" r="2118" t="5926"/>
          <a:stretch/>
        </p:blipFill>
        <p:spPr>
          <a:xfrm rot="154833">
            <a:off x="1460814" y="73140"/>
            <a:ext cx="1147068" cy="407492"/>
          </a:xfrm>
          <a:prstGeom prst="rect">
            <a:avLst/>
          </a:prstGeom>
          <a:noFill/>
          <a:ln>
            <a:noFill/>
          </a:ln>
        </p:spPr>
      </p:pic>
      <p:sp>
        <p:nvSpPr>
          <p:cNvPr id="117" name="Google Shape;117;p20"/>
          <p:cNvSpPr txBox="1"/>
          <p:nvPr/>
        </p:nvSpPr>
        <p:spPr>
          <a:xfrm>
            <a:off x="5869500" y="212050"/>
            <a:ext cx="3350700" cy="48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900">
                <a:solidFill>
                  <a:schemeClr val="lt1"/>
                </a:solidFill>
              </a:rPr>
              <a:t>Helps to identify the most popular product categories among different customer segments. Its valuable for tailoring marketing strategies and product offerings to specific target audiences.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fr" sz="1900">
                <a:solidFill>
                  <a:schemeClr val="lt1"/>
                </a:solidFill>
              </a:rPr>
              <a:t>Helps the promotions and advertising campaigns that resonate with that demographic. </a:t>
            </a:r>
            <a:endParaRPr sz="1900">
              <a:solidFill>
                <a:schemeClr val="lt1"/>
              </a:solidFill>
            </a:endParaRPr>
          </a:p>
          <a:p>
            <a:pPr indent="0" lvl="0" marL="0" rtl="0" algn="l">
              <a:spcBef>
                <a:spcPts val="0"/>
              </a:spcBef>
              <a:spcAft>
                <a:spcPts val="0"/>
              </a:spcAft>
              <a:buNone/>
            </a:pPr>
            <a:r>
              <a:rPr lang="fr" sz="1900">
                <a:solidFill>
                  <a:schemeClr val="lt1"/>
                </a:solidFill>
              </a:rPr>
              <a:t>Can guide inventory management decisions and resource allocation to maximize profitability.</a:t>
            </a:r>
            <a:endParaRPr sz="1900">
              <a:solidFill>
                <a:schemeClr val="lt1"/>
              </a:solidFill>
            </a:endParaRPr>
          </a:p>
        </p:txBody>
      </p:sp>
      <p:pic>
        <p:nvPicPr>
          <p:cNvPr id="118" name="Google Shape;118;p20"/>
          <p:cNvPicPr preferRelativeResize="0"/>
          <p:nvPr/>
        </p:nvPicPr>
        <p:blipFill>
          <a:blip r:embed="rId4">
            <a:alphaModFix/>
          </a:blip>
          <a:stretch>
            <a:fillRect/>
          </a:stretch>
        </p:blipFill>
        <p:spPr>
          <a:xfrm>
            <a:off x="132050" y="1057725"/>
            <a:ext cx="5661250" cy="3894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Morceau de bande adhésive tenant une note sur la diapositive&#10;" id="124" name="Google Shape;124;p21"/>
          <p:cNvPicPr preferRelativeResize="0"/>
          <p:nvPr/>
        </p:nvPicPr>
        <p:blipFill rotWithShape="1">
          <a:blip r:embed="rId4">
            <a:alphaModFix/>
          </a:blip>
          <a:srcRect b="10011" l="9244" r="2118" t="5926"/>
          <a:stretch/>
        </p:blipFill>
        <p:spPr>
          <a:xfrm rot="154829">
            <a:off x="3699984" y="33498"/>
            <a:ext cx="1500080" cy="532878"/>
          </a:xfrm>
          <a:prstGeom prst="rect">
            <a:avLst/>
          </a:prstGeom>
          <a:noFill/>
          <a:ln>
            <a:noFill/>
          </a:ln>
        </p:spPr>
      </p:pic>
      <p:sp>
        <p:nvSpPr>
          <p:cNvPr id="125" name="Google Shape;125;p21"/>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dk2"/>
              </a:solidFill>
              <a:highlight>
                <a:schemeClr val="lt1"/>
              </a:highlight>
              <a:latin typeface="Raleway"/>
              <a:ea typeface="Raleway"/>
              <a:cs typeface="Raleway"/>
              <a:sym typeface="Raleway"/>
            </a:endParaRPr>
          </a:p>
        </p:txBody>
      </p:sp>
      <p:sp>
        <p:nvSpPr>
          <p:cNvPr id="126" name="Google Shape;126;p21"/>
          <p:cNvSpPr txBox="1"/>
          <p:nvPr>
            <p:ph idx="4294967295" type="body"/>
          </p:nvPr>
        </p:nvSpPr>
        <p:spPr>
          <a:xfrm>
            <a:off x="2661750" y="466150"/>
            <a:ext cx="3820500" cy="434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fr" sz="1900">
                <a:solidFill>
                  <a:schemeClr val="dk1"/>
                </a:solidFill>
                <a:latin typeface="Raleway"/>
                <a:ea typeface="Raleway"/>
                <a:cs typeface="Raleway"/>
                <a:sym typeface="Raleway"/>
              </a:rPr>
              <a:t>With those 3 areas, the supermarket can gain valuable insights that enable data-driven decision-making and optimization of business operations. </a:t>
            </a:r>
            <a:endParaRPr b="1" sz="1900">
              <a:solidFill>
                <a:schemeClr val="dk1"/>
              </a:solidFill>
              <a:latin typeface="Raleway"/>
              <a:ea typeface="Raleway"/>
              <a:cs typeface="Raleway"/>
              <a:sym typeface="Raleway"/>
            </a:endParaRPr>
          </a:p>
          <a:p>
            <a:pPr indent="0" lvl="0" marL="0" rtl="0" algn="l">
              <a:lnSpc>
                <a:spcPct val="100000"/>
              </a:lnSpc>
              <a:spcBef>
                <a:spcPts val="700"/>
              </a:spcBef>
              <a:spcAft>
                <a:spcPts val="700"/>
              </a:spcAft>
              <a:buNone/>
            </a:pPr>
            <a:r>
              <a:rPr b="1" lang="fr" sz="1900">
                <a:solidFill>
                  <a:schemeClr val="dk1"/>
                </a:solidFill>
                <a:latin typeface="Raleway"/>
                <a:ea typeface="Raleway"/>
                <a:cs typeface="Raleway"/>
                <a:sym typeface="Raleway"/>
              </a:rPr>
              <a:t>Continuous monitoring and analysis of these metrics will facilitate improvements in various aspects of the business, leading to enhanced customer satisfaction, increased revenue, and overall growth.</a:t>
            </a:r>
            <a:endParaRPr b="1" sz="1900">
              <a:solidFill>
                <a:schemeClr val="dk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